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0" r:id="rId2"/>
    <p:sldId id="279" r:id="rId3"/>
    <p:sldId id="284" r:id="rId4"/>
    <p:sldId id="282" r:id="rId5"/>
    <p:sldId id="285" r:id="rId6"/>
    <p:sldId id="286" r:id="rId7"/>
    <p:sldId id="301" r:id="rId8"/>
    <p:sldId id="302" r:id="rId9"/>
    <p:sldId id="303" r:id="rId10"/>
    <p:sldId id="304" r:id="rId11"/>
    <p:sldId id="306" r:id="rId12"/>
    <p:sldId id="307" r:id="rId13"/>
    <p:sldId id="308" r:id="rId14"/>
    <p:sldId id="315" r:id="rId15"/>
    <p:sldId id="316" r:id="rId16"/>
    <p:sldId id="317" r:id="rId17"/>
    <p:sldId id="305" r:id="rId18"/>
    <p:sldId id="310" r:id="rId19"/>
    <p:sldId id="311" r:id="rId20"/>
    <p:sldId id="312" r:id="rId21"/>
    <p:sldId id="313" r:id="rId22"/>
    <p:sldId id="314" r:id="rId23"/>
    <p:sldId id="299" r:id="rId24"/>
    <p:sldId id="295" r:id="rId25"/>
    <p:sldId id="294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5" autoAdjust="0"/>
    <p:restoredTop sz="88510" autoAdjust="0"/>
  </p:normalViewPr>
  <p:slideViewPr>
    <p:cSldViewPr snapToGrid="0" showGuides="1">
      <p:cViewPr varScale="1">
        <p:scale>
          <a:sx n="66" d="100"/>
          <a:sy n="66" d="100"/>
        </p:scale>
        <p:origin x="384" y="48"/>
      </p:cViewPr>
      <p:guideLst>
        <p:guide orient="horz" pos="2160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70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E4060-838C-43D8-8C83-659E845051B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5F0FC-0EE7-4F61-AC78-751B0F8B9A04}">
      <dgm:prSet phldrT="[Text]" custT="1"/>
      <dgm:spPr>
        <a:gradFill flip="none" rotWithShape="0">
          <a:gsLst>
            <a:gs pos="0">
              <a:schemeClr val="accent2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2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 rad="1676400">
            <a:schemeClr val="accent5">
              <a:satMod val="175000"/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sz="3600" i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শিক্ষার্থীরা-</a:t>
          </a:r>
          <a:endParaRPr lang="en-US" sz="3600" dirty="0">
            <a:solidFill>
              <a:srgbClr val="FF0000"/>
            </a:solidFill>
          </a:endParaRPr>
        </a:p>
      </dgm:t>
    </dgm:pt>
    <dgm:pt modelId="{874A8226-00CA-4A1A-870E-4535B17D44DF}" type="parTrans" cxnId="{4E37D3D2-E60F-43CA-AF27-5C09F9409E49}">
      <dgm:prSet/>
      <dgm:spPr/>
      <dgm:t>
        <a:bodyPr/>
        <a:lstStyle/>
        <a:p>
          <a:endParaRPr lang="en-US"/>
        </a:p>
      </dgm:t>
    </dgm:pt>
    <dgm:pt modelId="{1312994D-083C-42DD-9B3D-FB6606C2D24B}" type="sibTrans" cxnId="{4E37D3D2-E60F-43CA-AF27-5C09F9409E49}">
      <dgm:prSet/>
      <dgm:spPr/>
      <dgm:t>
        <a:bodyPr/>
        <a:lstStyle/>
        <a:p>
          <a:endParaRPr lang="en-US"/>
        </a:p>
      </dgm:t>
    </dgm:pt>
    <dgm:pt modelId="{7CF89A0C-16AB-4D22-9716-CC2197F3FA6A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।পুষ্টির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চাহিদা পূরণে চাষযোগ্য মাছের প্রয়োজনীয়তা ব্যাখ্যা করতে পারবে</a:t>
          </a:r>
          <a:endParaRPr lang="en-US" sz="3600" dirty="0">
            <a:solidFill>
              <a:schemeClr val="tx1"/>
            </a:solidFill>
          </a:endParaRPr>
        </a:p>
      </dgm:t>
    </dgm:pt>
    <dgm:pt modelId="{07B48DAF-8EEB-4FEF-804C-F80EA596B5E4}" type="parTrans" cxnId="{0452A351-BF22-4DB4-85C8-77726C7A10A7}">
      <dgm:prSet/>
      <dgm:spPr/>
      <dgm:t>
        <a:bodyPr/>
        <a:lstStyle/>
        <a:p>
          <a:endParaRPr lang="en-US"/>
        </a:p>
      </dgm:t>
    </dgm:pt>
    <dgm:pt modelId="{77D10D41-3276-4F71-8E62-1C686746B93D}" type="sibTrans" cxnId="{0452A351-BF22-4DB4-85C8-77726C7A10A7}">
      <dgm:prSet/>
      <dgm:spPr/>
      <dgm:t>
        <a:bodyPr/>
        <a:lstStyle/>
        <a:p>
          <a:endParaRPr lang="en-US"/>
        </a:p>
      </dgm:t>
    </dgm:pt>
    <dgm:pt modelId="{7C8C0F5C-2097-4FE3-85D5-2BD9705F1A1A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।চাষযোগ্য মাছের অর্থনৈতিক গুরুত্ব বর্ণনা করতে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600" dirty="0">
            <a:solidFill>
              <a:schemeClr val="tx1"/>
            </a:solidFill>
          </a:endParaRPr>
        </a:p>
      </dgm:t>
    </dgm:pt>
    <dgm:pt modelId="{E0E7D4FD-D6AE-4602-A3EE-732A73C9E70E}" type="parTrans" cxnId="{34A06F87-EABF-4F17-954F-C359FF7B0FDA}">
      <dgm:prSet/>
      <dgm:spPr/>
      <dgm:t>
        <a:bodyPr/>
        <a:lstStyle/>
        <a:p>
          <a:endParaRPr lang="en-US"/>
        </a:p>
      </dgm:t>
    </dgm:pt>
    <dgm:pt modelId="{7F0925A3-CAF0-48E1-8930-5233043841C0}" type="sibTrans" cxnId="{34A06F87-EABF-4F17-954F-C359FF7B0FDA}">
      <dgm:prSet/>
      <dgm:spPr/>
      <dgm:t>
        <a:bodyPr/>
        <a:lstStyle/>
        <a:p>
          <a:endParaRPr lang="en-US"/>
        </a:p>
      </dgm:t>
    </dgm:pt>
    <dgm:pt modelId="{09953CE3-742C-4DF2-8B27-98B63E70FF1F}" type="pres">
      <dgm:prSet presAssocID="{B18E4060-838C-43D8-8C83-659E845051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49B51-2B7C-46F9-B879-80404B52595C}" type="pres">
      <dgm:prSet presAssocID="{0D95F0FC-0EE7-4F61-AC78-751B0F8B9A04}" presName="centerShape" presStyleLbl="node0" presStyleIdx="0" presStyleCnt="1" custScaleX="160772" custScaleY="137378" custLinFactNeighborX="1241" custLinFactNeighborY="-9741"/>
      <dgm:spPr/>
      <dgm:t>
        <a:bodyPr/>
        <a:lstStyle/>
        <a:p>
          <a:endParaRPr lang="en-US"/>
        </a:p>
      </dgm:t>
    </dgm:pt>
    <dgm:pt modelId="{052ECFCA-C75E-4777-8F59-7BB148803C51}" type="pres">
      <dgm:prSet presAssocID="{07B48DAF-8EEB-4FEF-804C-F80EA596B5E4}" presName="Name9" presStyleLbl="parChTrans1D2" presStyleIdx="0" presStyleCnt="2"/>
      <dgm:spPr/>
      <dgm:t>
        <a:bodyPr/>
        <a:lstStyle/>
        <a:p>
          <a:endParaRPr lang="en-US"/>
        </a:p>
      </dgm:t>
    </dgm:pt>
    <dgm:pt modelId="{7650FE30-FFE6-4555-AA25-D37F7265788F}" type="pres">
      <dgm:prSet presAssocID="{07B48DAF-8EEB-4FEF-804C-F80EA596B5E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4C80A4A-6B89-45EF-A21E-F3BD311D2288}" type="pres">
      <dgm:prSet presAssocID="{7CF89A0C-16AB-4D22-9716-CC2197F3FA6A}" presName="node" presStyleLbl="node1" presStyleIdx="0" presStyleCnt="2" custScaleX="336655" custScaleY="106701" custRadScaleRad="154044" custRadScaleInc="-1368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A4443AA-121B-455A-88DD-EAB49F900F03}" type="pres">
      <dgm:prSet presAssocID="{E0E7D4FD-D6AE-4602-A3EE-732A73C9E70E}" presName="Name9" presStyleLbl="parChTrans1D2" presStyleIdx="1" presStyleCnt="2"/>
      <dgm:spPr/>
      <dgm:t>
        <a:bodyPr/>
        <a:lstStyle/>
        <a:p>
          <a:endParaRPr lang="en-US"/>
        </a:p>
      </dgm:t>
    </dgm:pt>
    <dgm:pt modelId="{21A304FD-69E2-47E9-82C2-B4C633BD29C4}" type="pres">
      <dgm:prSet presAssocID="{E0E7D4FD-D6AE-4602-A3EE-732A73C9E70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16249FA-D63B-43F5-91DC-E1A30172DD01}" type="pres">
      <dgm:prSet presAssocID="{7C8C0F5C-2097-4FE3-85D5-2BD9705F1A1A}" presName="node" presStyleLbl="node1" presStyleIdx="1" presStyleCnt="2" custScaleX="320674" custScaleY="107828" custRadScaleRad="159647" custRadScaleInc="-641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EF06D97-FCD4-4B46-8E4B-9C6817632EAF}" type="presOf" srcId="{B18E4060-838C-43D8-8C83-659E845051B2}" destId="{09953CE3-742C-4DF2-8B27-98B63E70FF1F}" srcOrd="0" destOrd="0" presId="urn:microsoft.com/office/officeart/2005/8/layout/radial1"/>
    <dgm:cxn modelId="{34A06F87-EABF-4F17-954F-C359FF7B0FDA}" srcId="{0D95F0FC-0EE7-4F61-AC78-751B0F8B9A04}" destId="{7C8C0F5C-2097-4FE3-85D5-2BD9705F1A1A}" srcOrd="1" destOrd="0" parTransId="{E0E7D4FD-D6AE-4602-A3EE-732A73C9E70E}" sibTransId="{7F0925A3-CAF0-48E1-8930-5233043841C0}"/>
    <dgm:cxn modelId="{0452A351-BF22-4DB4-85C8-77726C7A10A7}" srcId="{0D95F0FC-0EE7-4F61-AC78-751B0F8B9A04}" destId="{7CF89A0C-16AB-4D22-9716-CC2197F3FA6A}" srcOrd="0" destOrd="0" parTransId="{07B48DAF-8EEB-4FEF-804C-F80EA596B5E4}" sibTransId="{77D10D41-3276-4F71-8E62-1C686746B93D}"/>
    <dgm:cxn modelId="{45AF9222-4A5D-4BD0-8EBB-E518D1E9E30D}" type="presOf" srcId="{E0E7D4FD-D6AE-4602-A3EE-732A73C9E70E}" destId="{21A304FD-69E2-47E9-82C2-B4C633BD29C4}" srcOrd="1" destOrd="0" presId="urn:microsoft.com/office/officeart/2005/8/layout/radial1"/>
    <dgm:cxn modelId="{EB8E4C42-22EE-48D2-A483-DBBA398E161A}" type="presOf" srcId="{0D95F0FC-0EE7-4F61-AC78-751B0F8B9A04}" destId="{25649B51-2B7C-46F9-B879-80404B52595C}" srcOrd="0" destOrd="0" presId="urn:microsoft.com/office/officeart/2005/8/layout/radial1"/>
    <dgm:cxn modelId="{4D6A5FEC-DAE4-411B-AF0F-DC4CA5292594}" type="presOf" srcId="{07B48DAF-8EEB-4FEF-804C-F80EA596B5E4}" destId="{052ECFCA-C75E-4777-8F59-7BB148803C51}" srcOrd="0" destOrd="0" presId="urn:microsoft.com/office/officeart/2005/8/layout/radial1"/>
    <dgm:cxn modelId="{4E37D3D2-E60F-43CA-AF27-5C09F9409E49}" srcId="{B18E4060-838C-43D8-8C83-659E845051B2}" destId="{0D95F0FC-0EE7-4F61-AC78-751B0F8B9A04}" srcOrd="0" destOrd="0" parTransId="{874A8226-00CA-4A1A-870E-4535B17D44DF}" sibTransId="{1312994D-083C-42DD-9B3D-FB6606C2D24B}"/>
    <dgm:cxn modelId="{4517A0AA-4534-495A-8B3A-5C9865C269FE}" type="presOf" srcId="{E0E7D4FD-D6AE-4602-A3EE-732A73C9E70E}" destId="{CA4443AA-121B-455A-88DD-EAB49F900F03}" srcOrd="0" destOrd="0" presId="urn:microsoft.com/office/officeart/2005/8/layout/radial1"/>
    <dgm:cxn modelId="{8A8C3BE1-08AA-4E3A-92C2-D763182452D0}" type="presOf" srcId="{07B48DAF-8EEB-4FEF-804C-F80EA596B5E4}" destId="{7650FE30-FFE6-4555-AA25-D37F7265788F}" srcOrd="1" destOrd="0" presId="urn:microsoft.com/office/officeart/2005/8/layout/radial1"/>
    <dgm:cxn modelId="{16445D2C-E277-496C-88ED-4D47855AB38D}" type="presOf" srcId="{7CF89A0C-16AB-4D22-9716-CC2197F3FA6A}" destId="{64C80A4A-6B89-45EF-A21E-F3BD311D2288}" srcOrd="0" destOrd="0" presId="urn:microsoft.com/office/officeart/2005/8/layout/radial1"/>
    <dgm:cxn modelId="{1D255B5C-6F83-479F-9E10-F8D637A09749}" type="presOf" srcId="{7C8C0F5C-2097-4FE3-85D5-2BD9705F1A1A}" destId="{916249FA-D63B-43F5-91DC-E1A30172DD01}" srcOrd="0" destOrd="0" presId="urn:microsoft.com/office/officeart/2005/8/layout/radial1"/>
    <dgm:cxn modelId="{438A957C-493A-432B-8560-4FD024AD4137}" type="presParOf" srcId="{09953CE3-742C-4DF2-8B27-98B63E70FF1F}" destId="{25649B51-2B7C-46F9-B879-80404B52595C}" srcOrd="0" destOrd="0" presId="urn:microsoft.com/office/officeart/2005/8/layout/radial1"/>
    <dgm:cxn modelId="{68B0E824-904E-4565-9096-5BF072543D86}" type="presParOf" srcId="{09953CE3-742C-4DF2-8B27-98B63E70FF1F}" destId="{052ECFCA-C75E-4777-8F59-7BB148803C51}" srcOrd="1" destOrd="0" presId="urn:microsoft.com/office/officeart/2005/8/layout/radial1"/>
    <dgm:cxn modelId="{8A5B23F8-2A5C-4F6A-8B58-B9D4D4E83AD4}" type="presParOf" srcId="{052ECFCA-C75E-4777-8F59-7BB148803C51}" destId="{7650FE30-FFE6-4555-AA25-D37F7265788F}" srcOrd="0" destOrd="0" presId="urn:microsoft.com/office/officeart/2005/8/layout/radial1"/>
    <dgm:cxn modelId="{433CBD69-2EF3-4E23-865C-31B18B7933C5}" type="presParOf" srcId="{09953CE3-742C-4DF2-8B27-98B63E70FF1F}" destId="{64C80A4A-6B89-45EF-A21E-F3BD311D2288}" srcOrd="2" destOrd="0" presId="urn:microsoft.com/office/officeart/2005/8/layout/radial1"/>
    <dgm:cxn modelId="{8EADB8C1-9D6E-42E5-AB48-5A215ADFF414}" type="presParOf" srcId="{09953CE3-742C-4DF2-8B27-98B63E70FF1F}" destId="{CA4443AA-121B-455A-88DD-EAB49F900F03}" srcOrd="3" destOrd="0" presId="urn:microsoft.com/office/officeart/2005/8/layout/radial1"/>
    <dgm:cxn modelId="{F398F781-D26E-4FDE-9F0A-34BA229AD9EB}" type="presParOf" srcId="{CA4443AA-121B-455A-88DD-EAB49F900F03}" destId="{21A304FD-69E2-47E9-82C2-B4C633BD29C4}" srcOrd="0" destOrd="0" presId="urn:microsoft.com/office/officeart/2005/8/layout/radial1"/>
    <dgm:cxn modelId="{2C56679C-A96C-431A-803C-72B0C54BDDD6}" type="presParOf" srcId="{09953CE3-742C-4DF2-8B27-98B63E70FF1F}" destId="{916249FA-D63B-43F5-91DC-E1A30172DD01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AB86A-04D4-4DCB-B5CA-FB89E266E83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2DC53D-5832-4B89-BB73-8D49A8226DAC}">
      <dgm:prSet phldrT="[Text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মাছ চাষের অর্থনৈতিক গুরুত্ব কি?</a:t>
          </a:r>
          <a:endParaRPr lang="en-US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36E5DF-7243-4274-8623-3E9F8DDC6D64}" type="parTrans" cxnId="{103FA51B-D6E5-4D9E-9C1A-AC51C7869E83}">
      <dgm:prSet/>
      <dgm:spPr/>
      <dgm:t>
        <a:bodyPr/>
        <a:lstStyle/>
        <a:p>
          <a:endParaRPr lang="en-US"/>
        </a:p>
      </dgm:t>
    </dgm:pt>
    <dgm:pt modelId="{369545BF-57D1-400C-AF7B-7E312C203278}" type="sibTrans" cxnId="{103FA51B-D6E5-4D9E-9C1A-AC51C7869E83}">
      <dgm:prSet/>
      <dgm:spPr/>
      <dgm:t>
        <a:bodyPr/>
        <a:lstStyle/>
        <a:p>
          <a:endParaRPr lang="en-US"/>
        </a:p>
      </dgm:t>
    </dgm:pt>
    <dgm:pt modelId="{C0CC3239-2B3A-4179-B0AE-E3FF26E64654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জীবিকার উৎস</a:t>
          </a:r>
          <a:endParaRPr lang="en-US" sz="3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19DC32-42CA-4932-8EA5-56248E2B624F}" type="parTrans" cxnId="{1256CD9D-1436-4BAA-874C-A667D32B27BA}">
      <dgm:prSet/>
      <dgm:spPr/>
      <dgm:t>
        <a:bodyPr/>
        <a:lstStyle/>
        <a:p>
          <a:endParaRPr lang="en-US"/>
        </a:p>
      </dgm:t>
    </dgm:pt>
    <dgm:pt modelId="{ABBA858E-A499-4E56-B7F2-7E8CF3FB26ED}" type="sibTrans" cxnId="{1256CD9D-1436-4BAA-874C-A667D32B27BA}">
      <dgm:prSet/>
      <dgm:spPr/>
      <dgm:t>
        <a:bodyPr/>
        <a:lstStyle/>
        <a:p>
          <a:endParaRPr lang="en-US"/>
        </a:p>
      </dgm:t>
    </dgm:pt>
    <dgm:pt modelId="{17746072-BBE3-48FE-9FBE-3B6F444FD7EE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বৈদেশিক মুদ্রা আয়</a:t>
          </a:r>
          <a:endParaRPr lang="en-US" sz="3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168273-E64F-432F-BB95-BBF15939EA18}" type="parTrans" cxnId="{1A222160-F570-4B61-B843-DC8B587D82F2}">
      <dgm:prSet/>
      <dgm:spPr/>
      <dgm:t>
        <a:bodyPr/>
        <a:lstStyle/>
        <a:p>
          <a:endParaRPr lang="en-US"/>
        </a:p>
      </dgm:t>
    </dgm:pt>
    <dgm:pt modelId="{9EB0A3C5-3C5F-4F76-BB47-714ED49AE1BE}" type="sibTrans" cxnId="{1A222160-F570-4B61-B843-DC8B587D82F2}">
      <dgm:prSet/>
      <dgm:spPr/>
      <dgm:t>
        <a:bodyPr/>
        <a:lstStyle/>
        <a:p>
          <a:endParaRPr lang="en-US"/>
        </a:p>
      </dgm:t>
    </dgm:pt>
    <dgm:pt modelId="{77754418-C533-491C-BA07-101244F9D6CA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আর্থ-সামাজিক উন্নয়ন</a:t>
          </a:r>
          <a:endParaRPr lang="en-US" sz="3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080E74-355B-4FD4-B851-8CEF049009F0}" type="parTrans" cxnId="{FB6694B3-846A-4926-B415-D4F6EFCDD0EC}">
      <dgm:prSet/>
      <dgm:spPr/>
      <dgm:t>
        <a:bodyPr/>
        <a:lstStyle/>
        <a:p>
          <a:endParaRPr lang="en-US"/>
        </a:p>
      </dgm:t>
    </dgm:pt>
    <dgm:pt modelId="{C6DA4954-4D61-43D5-878B-3CE409BC75DA}" type="sibTrans" cxnId="{FB6694B3-846A-4926-B415-D4F6EFCDD0EC}">
      <dgm:prSet/>
      <dgm:spPr/>
      <dgm:t>
        <a:bodyPr/>
        <a:lstStyle/>
        <a:p>
          <a:endParaRPr lang="en-US"/>
        </a:p>
      </dgm:t>
    </dgm:pt>
    <dgm:pt modelId="{F449502D-BE9A-4011-8B1E-4C0BAFF1FA6A}" type="pres">
      <dgm:prSet presAssocID="{892AB86A-04D4-4DCB-B5CA-FB89E266E83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58FC42B-E21B-4AC1-86A0-B57430727921}" type="pres">
      <dgm:prSet presAssocID="{F42DC53D-5832-4B89-BB73-8D49A8226DAC}" presName="singleCycle" presStyleCnt="0"/>
      <dgm:spPr/>
    </dgm:pt>
    <dgm:pt modelId="{108253C5-1CC3-42F5-8E6D-DA2ECF6CBF39}" type="pres">
      <dgm:prSet presAssocID="{F42DC53D-5832-4B89-BB73-8D49A8226DAC}" presName="singleCenter" presStyleLbl="node1" presStyleIdx="0" presStyleCnt="4" custScaleX="295251" custScaleY="121810" custLinFactNeighborX="-1676" custLinFactNeighborY="-12296">
        <dgm:presLayoutVars>
          <dgm:chMax val="7"/>
          <dgm:chPref val="7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AB41C96-D6A3-4168-844A-FAEE3E6D4E4E}" type="pres">
      <dgm:prSet presAssocID="{3519DC32-42CA-4932-8EA5-56248E2B624F}" presName="Name56" presStyleLbl="parChTrans1D2" presStyleIdx="0" presStyleCnt="3"/>
      <dgm:spPr/>
      <dgm:t>
        <a:bodyPr/>
        <a:lstStyle/>
        <a:p>
          <a:endParaRPr lang="en-US"/>
        </a:p>
      </dgm:t>
    </dgm:pt>
    <dgm:pt modelId="{4EB97EB1-AE6C-401C-9360-B65DB769B97D}" type="pres">
      <dgm:prSet presAssocID="{C0CC3239-2B3A-4179-B0AE-E3FF26E64654}" presName="text0" presStyleLbl="node1" presStyleIdx="1" presStyleCnt="4" custScaleX="387226" custRadScaleRad="103084" custRadScaleInc="-4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6FB77-1605-484A-BE9F-75C8A6A6C380}" type="pres">
      <dgm:prSet presAssocID="{00168273-E64F-432F-BB95-BBF15939EA1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AB7842B4-9B38-4EDB-81C8-AE24239BB144}" type="pres">
      <dgm:prSet presAssocID="{17746072-BBE3-48FE-9FBE-3B6F444FD7EE}" presName="text0" presStyleLbl="node1" presStyleIdx="2" presStyleCnt="4" custScaleX="387226" custRadScaleRad="154033" custRadScaleInc="-22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14923-48E4-46D1-A53D-8CA1E055AB61}" type="pres">
      <dgm:prSet presAssocID="{DA080E74-355B-4FD4-B851-8CEF049009F0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55ADBDE-32C7-49E1-8952-B6D62315179A}" type="pres">
      <dgm:prSet presAssocID="{77754418-C533-491C-BA07-101244F9D6CA}" presName="text0" presStyleLbl="node1" presStyleIdx="3" presStyleCnt="4" custScaleX="387226" custRadScaleRad="156331" custRadScaleInc="19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22160-F570-4B61-B843-DC8B587D82F2}" srcId="{F42DC53D-5832-4B89-BB73-8D49A8226DAC}" destId="{17746072-BBE3-48FE-9FBE-3B6F444FD7EE}" srcOrd="1" destOrd="0" parTransId="{00168273-E64F-432F-BB95-BBF15939EA18}" sibTransId="{9EB0A3C5-3C5F-4F76-BB47-714ED49AE1BE}"/>
    <dgm:cxn modelId="{FB6694B3-846A-4926-B415-D4F6EFCDD0EC}" srcId="{F42DC53D-5832-4B89-BB73-8D49A8226DAC}" destId="{77754418-C533-491C-BA07-101244F9D6CA}" srcOrd="2" destOrd="0" parTransId="{DA080E74-355B-4FD4-B851-8CEF049009F0}" sibTransId="{C6DA4954-4D61-43D5-878B-3CE409BC75DA}"/>
    <dgm:cxn modelId="{46191D68-86E3-4099-9E18-DBE9528D50A4}" type="presOf" srcId="{00168273-E64F-432F-BB95-BBF15939EA18}" destId="{F076FB77-1605-484A-BE9F-75C8A6A6C380}" srcOrd="0" destOrd="0" presId="urn:microsoft.com/office/officeart/2008/layout/RadialCluster"/>
    <dgm:cxn modelId="{0988BE0C-B5A1-4C35-BCBA-BD1F9183C00C}" type="presOf" srcId="{77754418-C533-491C-BA07-101244F9D6CA}" destId="{855ADBDE-32C7-49E1-8952-B6D62315179A}" srcOrd="0" destOrd="0" presId="urn:microsoft.com/office/officeart/2008/layout/RadialCluster"/>
    <dgm:cxn modelId="{8FC6FC3B-6118-4FB3-B781-58CF04A8E40D}" type="presOf" srcId="{C0CC3239-2B3A-4179-B0AE-E3FF26E64654}" destId="{4EB97EB1-AE6C-401C-9360-B65DB769B97D}" srcOrd="0" destOrd="0" presId="urn:microsoft.com/office/officeart/2008/layout/RadialCluster"/>
    <dgm:cxn modelId="{591CEEF2-0B39-4D34-B440-A1DE75C97328}" type="presOf" srcId="{DA080E74-355B-4FD4-B851-8CEF049009F0}" destId="{1BF14923-48E4-46D1-A53D-8CA1E055AB61}" srcOrd="0" destOrd="0" presId="urn:microsoft.com/office/officeart/2008/layout/RadialCluster"/>
    <dgm:cxn modelId="{89CA6E15-3050-47B8-B878-3ED485FC6F30}" type="presOf" srcId="{892AB86A-04D4-4DCB-B5CA-FB89E266E83B}" destId="{F449502D-BE9A-4011-8B1E-4C0BAFF1FA6A}" srcOrd="0" destOrd="0" presId="urn:microsoft.com/office/officeart/2008/layout/RadialCluster"/>
    <dgm:cxn modelId="{4B4AA390-C2E0-4A51-B879-DB4A5D97B0A0}" type="presOf" srcId="{17746072-BBE3-48FE-9FBE-3B6F444FD7EE}" destId="{AB7842B4-9B38-4EDB-81C8-AE24239BB144}" srcOrd="0" destOrd="0" presId="urn:microsoft.com/office/officeart/2008/layout/RadialCluster"/>
    <dgm:cxn modelId="{1256CD9D-1436-4BAA-874C-A667D32B27BA}" srcId="{F42DC53D-5832-4B89-BB73-8D49A8226DAC}" destId="{C0CC3239-2B3A-4179-B0AE-E3FF26E64654}" srcOrd="0" destOrd="0" parTransId="{3519DC32-42CA-4932-8EA5-56248E2B624F}" sibTransId="{ABBA858E-A499-4E56-B7F2-7E8CF3FB26ED}"/>
    <dgm:cxn modelId="{4216B818-6881-497C-92BB-C2C360BEAEFF}" type="presOf" srcId="{3519DC32-42CA-4932-8EA5-56248E2B624F}" destId="{3AB41C96-D6A3-4168-844A-FAEE3E6D4E4E}" srcOrd="0" destOrd="0" presId="urn:microsoft.com/office/officeart/2008/layout/RadialCluster"/>
    <dgm:cxn modelId="{103FA51B-D6E5-4D9E-9C1A-AC51C7869E83}" srcId="{892AB86A-04D4-4DCB-B5CA-FB89E266E83B}" destId="{F42DC53D-5832-4B89-BB73-8D49A8226DAC}" srcOrd="0" destOrd="0" parTransId="{D736E5DF-7243-4274-8623-3E9F8DDC6D64}" sibTransId="{369545BF-57D1-400C-AF7B-7E312C203278}"/>
    <dgm:cxn modelId="{83A8F353-0CF4-4AB7-8889-4C303E4639F9}" type="presOf" srcId="{F42DC53D-5832-4B89-BB73-8D49A8226DAC}" destId="{108253C5-1CC3-42F5-8E6D-DA2ECF6CBF39}" srcOrd="0" destOrd="0" presId="urn:microsoft.com/office/officeart/2008/layout/RadialCluster"/>
    <dgm:cxn modelId="{3D6260AF-986E-4AB0-8E48-E494BF42176F}" type="presParOf" srcId="{F449502D-BE9A-4011-8B1E-4C0BAFF1FA6A}" destId="{758FC42B-E21B-4AC1-86A0-B57430727921}" srcOrd="0" destOrd="0" presId="urn:microsoft.com/office/officeart/2008/layout/RadialCluster"/>
    <dgm:cxn modelId="{5C6BDE36-DFF2-466D-A4A3-1C04B0F9CC3D}" type="presParOf" srcId="{758FC42B-E21B-4AC1-86A0-B57430727921}" destId="{108253C5-1CC3-42F5-8E6D-DA2ECF6CBF39}" srcOrd="0" destOrd="0" presId="urn:microsoft.com/office/officeart/2008/layout/RadialCluster"/>
    <dgm:cxn modelId="{09462028-E14C-440D-BB11-0F02F45F734E}" type="presParOf" srcId="{758FC42B-E21B-4AC1-86A0-B57430727921}" destId="{3AB41C96-D6A3-4168-844A-FAEE3E6D4E4E}" srcOrd="1" destOrd="0" presId="urn:microsoft.com/office/officeart/2008/layout/RadialCluster"/>
    <dgm:cxn modelId="{D5D129E1-A5CE-4B76-8C3D-21381D9414E6}" type="presParOf" srcId="{758FC42B-E21B-4AC1-86A0-B57430727921}" destId="{4EB97EB1-AE6C-401C-9360-B65DB769B97D}" srcOrd="2" destOrd="0" presId="urn:microsoft.com/office/officeart/2008/layout/RadialCluster"/>
    <dgm:cxn modelId="{1AFF256D-25FE-4BFE-BE88-0D82B6375390}" type="presParOf" srcId="{758FC42B-E21B-4AC1-86A0-B57430727921}" destId="{F076FB77-1605-484A-BE9F-75C8A6A6C380}" srcOrd="3" destOrd="0" presId="urn:microsoft.com/office/officeart/2008/layout/RadialCluster"/>
    <dgm:cxn modelId="{1F3324DD-1728-47FB-9E83-6AE2ED27CC5E}" type="presParOf" srcId="{758FC42B-E21B-4AC1-86A0-B57430727921}" destId="{AB7842B4-9B38-4EDB-81C8-AE24239BB144}" srcOrd="4" destOrd="0" presId="urn:microsoft.com/office/officeart/2008/layout/RadialCluster"/>
    <dgm:cxn modelId="{DC472C1C-1BD4-43E4-AC79-9167111E4735}" type="presParOf" srcId="{758FC42B-E21B-4AC1-86A0-B57430727921}" destId="{1BF14923-48E4-46D1-A53D-8CA1E055AB61}" srcOrd="5" destOrd="0" presId="urn:microsoft.com/office/officeart/2008/layout/RadialCluster"/>
    <dgm:cxn modelId="{24080944-4251-48D8-B476-3BCA2E379E39}" type="presParOf" srcId="{758FC42B-E21B-4AC1-86A0-B57430727921}" destId="{855ADBDE-32C7-49E1-8952-B6D62315179A}" srcOrd="6" destOrd="0" presId="urn:microsoft.com/office/officeart/2008/layout/RadialCluster"/>
  </dgm:cxnLst>
  <dgm:bg>
    <a:blipFill dpi="0" rotWithShape="1"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AD358-E88C-47CE-B791-14B1192AAD9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3DC7E-6C23-4D95-9AA1-E6DBA14A6247}">
      <dgm:prSet custT="1"/>
      <dgm:spPr/>
      <dgm:t>
        <a:bodyPr/>
        <a:lstStyle/>
        <a:p>
          <a:pPr rtl="0"/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১।একজন পূর্ণবয়স্ক মানুষের দৈনিক কতটুকু আমিষ প্রয়োজন?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56E8BB-419F-4CCA-AB19-2F60B6717C61}" type="parTrans" cxnId="{94662EA6-A6C4-4E4A-9F17-F4EEE882BC9B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400A49-EFB8-41D5-8902-1909A7D6B347}" type="sibTrans" cxnId="{94662EA6-A6C4-4E4A-9F17-F4EEE882BC9B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5A45A6-8973-4047-A54A-A5602658C653}">
      <dgm:prSet custT="1"/>
      <dgm:spPr/>
      <dgm:t>
        <a:bodyPr/>
        <a:lstStyle/>
        <a:p>
          <a:pPr rtl="0"/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২।কোন কোন মাছে ভিটামিন এ পাওয়া যায়?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2BFB78-FD6C-4838-AF79-7B8DC0E7AC11}" type="parTrans" cxnId="{4E3042A2-D02E-4D03-BEA8-C84F1F31511B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511CB0-1CA6-4B42-9AF6-60EC6BBD79C6}" type="sibTrans" cxnId="{4E3042A2-D02E-4D03-BEA8-C84F1F31511B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AE93E7-8D6A-4ACB-98A4-AE6619B8B4C1}">
      <dgm:prSet custT="1"/>
      <dgm:spPr/>
      <dgm:t>
        <a:bodyPr/>
        <a:lstStyle/>
        <a:p>
          <a:pPr rtl="0"/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৩।রাতকানা রোগ হয় কোন ভিটামিনের অভাবে?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DD6F91-0423-4E33-A80A-408A0F5A9512}" type="parTrans" cxnId="{AC854C4A-158F-433D-8C11-059D8DEB626C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E41F86-9522-42AF-9885-0B422CB01472}" type="sibTrans" cxnId="{AC854C4A-158F-433D-8C11-059D8DEB626C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663EE9-60BA-4D45-8F55-8ECD9CFBE6EB}" type="pres">
      <dgm:prSet presAssocID="{99BAD358-E88C-47CE-B791-14B1192AAD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4DBF1-174D-4349-A3DA-B701955EDF3C}" type="pres">
      <dgm:prSet presAssocID="{0BD3DC7E-6C23-4D95-9AA1-E6DBA14A624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8DBC9-0E78-4A32-B653-12DED46637EE}" type="pres">
      <dgm:prSet presAssocID="{0D400A49-EFB8-41D5-8902-1909A7D6B347}" presName="sibTrans" presStyleCnt="0"/>
      <dgm:spPr/>
    </dgm:pt>
    <dgm:pt modelId="{C9445827-6B5B-41FD-907B-297BF1CF7031}" type="pres">
      <dgm:prSet presAssocID="{485A45A6-8973-4047-A54A-A5602658C6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3B40F-5268-4040-BD08-C0125270FC2B}" type="pres">
      <dgm:prSet presAssocID="{CA511CB0-1CA6-4B42-9AF6-60EC6BBD79C6}" presName="sibTrans" presStyleCnt="0"/>
      <dgm:spPr/>
    </dgm:pt>
    <dgm:pt modelId="{C6558253-3F79-4CFE-994A-A4646791B2C6}" type="pres">
      <dgm:prSet presAssocID="{A3AE93E7-8D6A-4ACB-98A4-AE6619B8B4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8ED40-B9F2-478C-8868-274EC54E5415}" type="presOf" srcId="{0BD3DC7E-6C23-4D95-9AA1-E6DBA14A6247}" destId="{E5B4DBF1-174D-4349-A3DA-B701955EDF3C}" srcOrd="0" destOrd="0" presId="urn:microsoft.com/office/officeart/2005/8/layout/hList6"/>
    <dgm:cxn modelId="{C4841AD6-4511-45DA-9133-23ED324B5B33}" type="presOf" srcId="{A3AE93E7-8D6A-4ACB-98A4-AE6619B8B4C1}" destId="{C6558253-3F79-4CFE-994A-A4646791B2C6}" srcOrd="0" destOrd="0" presId="urn:microsoft.com/office/officeart/2005/8/layout/hList6"/>
    <dgm:cxn modelId="{5B0D5F1E-7F53-49CD-AA29-C012CAFDC5EB}" type="presOf" srcId="{99BAD358-E88C-47CE-B791-14B1192AAD98}" destId="{D5663EE9-60BA-4D45-8F55-8ECD9CFBE6EB}" srcOrd="0" destOrd="0" presId="urn:microsoft.com/office/officeart/2005/8/layout/hList6"/>
    <dgm:cxn modelId="{94662EA6-A6C4-4E4A-9F17-F4EEE882BC9B}" srcId="{99BAD358-E88C-47CE-B791-14B1192AAD98}" destId="{0BD3DC7E-6C23-4D95-9AA1-E6DBA14A6247}" srcOrd="0" destOrd="0" parTransId="{4056E8BB-419F-4CCA-AB19-2F60B6717C61}" sibTransId="{0D400A49-EFB8-41D5-8902-1909A7D6B347}"/>
    <dgm:cxn modelId="{6F915137-4429-4CAB-B328-4CC8601E64A1}" type="presOf" srcId="{485A45A6-8973-4047-A54A-A5602658C653}" destId="{C9445827-6B5B-41FD-907B-297BF1CF7031}" srcOrd="0" destOrd="0" presId="urn:microsoft.com/office/officeart/2005/8/layout/hList6"/>
    <dgm:cxn modelId="{AC854C4A-158F-433D-8C11-059D8DEB626C}" srcId="{99BAD358-E88C-47CE-B791-14B1192AAD98}" destId="{A3AE93E7-8D6A-4ACB-98A4-AE6619B8B4C1}" srcOrd="2" destOrd="0" parTransId="{CADD6F91-0423-4E33-A80A-408A0F5A9512}" sibTransId="{53E41F86-9522-42AF-9885-0B422CB01472}"/>
    <dgm:cxn modelId="{4E3042A2-D02E-4D03-BEA8-C84F1F31511B}" srcId="{99BAD358-E88C-47CE-B791-14B1192AAD98}" destId="{485A45A6-8973-4047-A54A-A5602658C653}" srcOrd="1" destOrd="0" parTransId="{9F2BFB78-FD6C-4838-AF79-7B8DC0E7AC11}" sibTransId="{CA511CB0-1CA6-4B42-9AF6-60EC6BBD79C6}"/>
    <dgm:cxn modelId="{FEF0C0D8-B7CA-44EC-BD5A-14653F1BDB49}" type="presParOf" srcId="{D5663EE9-60BA-4D45-8F55-8ECD9CFBE6EB}" destId="{E5B4DBF1-174D-4349-A3DA-B701955EDF3C}" srcOrd="0" destOrd="0" presId="urn:microsoft.com/office/officeart/2005/8/layout/hList6"/>
    <dgm:cxn modelId="{29545F6D-012D-4CC7-8716-0D3E95D21677}" type="presParOf" srcId="{D5663EE9-60BA-4D45-8F55-8ECD9CFBE6EB}" destId="{0D88DBC9-0E78-4A32-B653-12DED46637EE}" srcOrd="1" destOrd="0" presId="urn:microsoft.com/office/officeart/2005/8/layout/hList6"/>
    <dgm:cxn modelId="{AC414EA7-B079-43C7-8D67-480CB01CF12C}" type="presParOf" srcId="{D5663EE9-60BA-4D45-8F55-8ECD9CFBE6EB}" destId="{C9445827-6B5B-41FD-907B-297BF1CF7031}" srcOrd="2" destOrd="0" presId="urn:microsoft.com/office/officeart/2005/8/layout/hList6"/>
    <dgm:cxn modelId="{7DD8B4DF-D0FA-4F9F-BE6C-FEFA2E7CE0AC}" type="presParOf" srcId="{D5663EE9-60BA-4D45-8F55-8ECD9CFBE6EB}" destId="{F143B40F-5268-4040-BD08-C0125270FC2B}" srcOrd="3" destOrd="0" presId="urn:microsoft.com/office/officeart/2005/8/layout/hList6"/>
    <dgm:cxn modelId="{3F08823A-734E-4CE8-9068-D1849C1B60B6}" type="presParOf" srcId="{D5663EE9-60BA-4D45-8F55-8ECD9CFBE6EB}" destId="{C6558253-3F79-4CFE-994A-A4646791B2C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49B51-2B7C-46F9-B879-80404B52595C}">
      <dsp:nvSpPr>
        <dsp:cNvPr id="0" name=""/>
        <dsp:cNvSpPr/>
      </dsp:nvSpPr>
      <dsp:spPr>
        <a:xfrm>
          <a:off x="4233587" y="1427300"/>
          <a:ext cx="2627727" cy="2245365"/>
        </a:xfrm>
        <a:prstGeom prst="ellipse">
          <a:avLst/>
        </a:prstGeom>
        <a:gradFill flip="none" rotWithShape="0">
          <a:gsLst>
            <a:gs pos="0">
              <a:schemeClr val="accent2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2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676400">
            <a:schemeClr val="accent5">
              <a:satMod val="175000"/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i="1" kern="120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শিক্ষার্থীরা-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4618409" y="1756126"/>
        <a:ext cx="1858083" cy="1587713"/>
      </dsp:txXfrm>
    </dsp:sp>
    <dsp:sp modelId="{052ECFCA-C75E-4777-8F59-7BB148803C51}">
      <dsp:nvSpPr>
        <dsp:cNvPr id="0" name=""/>
        <dsp:cNvSpPr/>
      </dsp:nvSpPr>
      <dsp:spPr>
        <a:xfrm rot="8500328">
          <a:off x="3664066" y="3618385"/>
          <a:ext cx="1029947" cy="26771"/>
        </a:xfrm>
        <a:custGeom>
          <a:avLst/>
          <a:gdLst/>
          <a:ahLst/>
          <a:cxnLst/>
          <a:rect l="0" t="0" r="0" b="0"/>
          <a:pathLst>
            <a:path>
              <a:moveTo>
                <a:pt x="0" y="13385"/>
              </a:moveTo>
              <a:lnTo>
                <a:pt x="1029947" y="13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53291" y="3606022"/>
        <a:ext cx="51497" cy="51497"/>
      </dsp:txXfrm>
    </dsp:sp>
    <dsp:sp modelId="{64C80A4A-6B89-45EF-A21E-F3BD311D2288}">
      <dsp:nvSpPr>
        <dsp:cNvPr id="0" name=""/>
        <dsp:cNvSpPr/>
      </dsp:nvSpPr>
      <dsp:spPr>
        <a:xfrm>
          <a:off x="35" y="3888513"/>
          <a:ext cx="5502436" cy="1743967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।পুষ্টির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চাহিদা পূরণে চাষযোগ্য মাছের প্রয়োজনীয়তা ব্যাখ্যা করতে পারবে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85168" y="3973646"/>
        <a:ext cx="5332170" cy="1573701"/>
      </dsp:txXfrm>
    </dsp:sp>
    <dsp:sp modelId="{CA4443AA-121B-455A-88DD-EAB49F900F03}">
      <dsp:nvSpPr>
        <dsp:cNvPr id="0" name=""/>
        <dsp:cNvSpPr/>
      </dsp:nvSpPr>
      <dsp:spPr>
        <a:xfrm rot="2297853">
          <a:off x="6398626" y="3626124"/>
          <a:ext cx="1057051" cy="26771"/>
        </a:xfrm>
        <a:custGeom>
          <a:avLst/>
          <a:gdLst/>
          <a:ahLst/>
          <a:cxnLst/>
          <a:rect l="0" t="0" r="0" b="0"/>
          <a:pathLst>
            <a:path>
              <a:moveTo>
                <a:pt x="0" y="13385"/>
              </a:moveTo>
              <a:lnTo>
                <a:pt x="1057051" y="13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00725" y="3613083"/>
        <a:ext cx="52852" cy="52852"/>
      </dsp:txXfrm>
    </dsp:sp>
    <dsp:sp modelId="{916249FA-D63B-43F5-91DC-E1A30172DD01}">
      <dsp:nvSpPr>
        <dsp:cNvPr id="0" name=""/>
        <dsp:cNvSpPr/>
      </dsp:nvSpPr>
      <dsp:spPr>
        <a:xfrm>
          <a:off x="5748005" y="3896621"/>
          <a:ext cx="5241235" cy="1762387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।চাষযোগ্য মাছের অর্থনৈতিক গুরুত্ব বর্ণনা করতে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834038" y="3982654"/>
        <a:ext cx="5069169" cy="1590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253C5-1CC3-42F5-8E6D-DA2ECF6CBF39}">
      <dsp:nvSpPr>
        <dsp:cNvPr id="0" name=""/>
        <dsp:cNvSpPr/>
      </dsp:nvSpPr>
      <dsp:spPr>
        <a:xfrm>
          <a:off x="3316902" y="1600318"/>
          <a:ext cx="4441227" cy="1832291"/>
        </a:xfrm>
        <a:prstGeom prst="ellipse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মাছ চাষের অর্থনৈতিক গুরুত্ব কি?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67305" y="1868651"/>
        <a:ext cx="3140421" cy="1295625"/>
      </dsp:txXfrm>
    </dsp:sp>
    <dsp:sp modelId="{3AB41C96-D6A3-4168-844A-FAEE3E6D4E4E}">
      <dsp:nvSpPr>
        <dsp:cNvPr id="0" name=""/>
        <dsp:cNvSpPr/>
      </dsp:nvSpPr>
      <dsp:spPr>
        <a:xfrm rot="16118190">
          <a:off x="5315515" y="1404832"/>
          <a:ext cx="3910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10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97EB1-AE6C-401C-9360-B65DB769B97D}">
      <dsp:nvSpPr>
        <dsp:cNvPr id="0" name=""/>
        <dsp:cNvSpPr/>
      </dsp:nvSpPr>
      <dsp:spPr>
        <a:xfrm>
          <a:off x="3543124" y="201517"/>
          <a:ext cx="3902572" cy="100782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জীবিকার উৎস</a:t>
          </a:r>
          <a:endParaRPr lang="en-US" sz="36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92322" y="250715"/>
        <a:ext cx="3804176" cy="909432"/>
      </dsp:txXfrm>
    </dsp:sp>
    <dsp:sp modelId="{F076FB77-1605-484A-BE9F-75C8A6A6C380}">
      <dsp:nvSpPr>
        <dsp:cNvPr id="0" name=""/>
        <dsp:cNvSpPr/>
      </dsp:nvSpPr>
      <dsp:spPr>
        <a:xfrm rot="1465317">
          <a:off x="7537306" y="3514806"/>
          <a:ext cx="3976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60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842B4-9B38-4EDB-81C8-AE24239BB144}">
      <dsp:nvSpPr>
        <dsp:cNvPr id="0" name=""/>
        <dsp:cNvSpPr/>
      </dsp:nvSpPr>
      <dsp:spPr>
        <a:xfrm>
          <a:off x="7075583" y="3597003"/>
          <a:ext cx="3902572" cy="100782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বৈদেশিক মুদ্রা আয়</a:t>
          </a:r>
          <a:endParaRPr lang="en-US" sz="36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24781" y="3646201"/>
        <a:ext cx="3804176" cy="909432"/>
      </dsp:txXfrm>
    </dsp:sp>
    <dsp:sp modelId="{1BF14923-48E4-46D1-A53D-8CA1E055AB61}">
      <dsp:nvSpPr>
        <dsp:cNvPr id="0" name=""/>
        <dsp:cNvSpPr/>
      </dsp:nvSpPr>
      <dsp:spPr>
        <a:xfrm rot="9187073">
          <a:off x="3144315" y="3572654"/>
          <a:ext cx="6194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45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ADBDE-32C7-49E1-8952-B6D62315179A}">
      <dsp:nvSpPr>
        <dsp:cNvPr id="0" name=""/>
        <dsp:cNvSpPr/>
      </dsp:nvSpPr>
      <dsp:spPr>
        <a:xfrm>
          <a:off x="232460" y="3712699"/>
          <a:ext cx="3902572" cy="100782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আর্থ-সামাজিক উন্নয়ন</a:t>
          </a:r>
          <a:endParaRPr lang="en-US" sz="36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1658" y="3761897"/>
        <a:ext cx="3804176" cy="909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4DBF1-174D-4349-A3DA-B701955EDF3C}">
      <dsp:nvSpPr>
        <dsp:cNvPr id="0" name=""/>
        <dsp:cNvSpPr/>
      </dsp:nvSpPr>
      <dsp:spPr>
        <a:xfrm rot="16200000">
          <a:off x="345225" y="-343846"/>
          <a:ext cx="2898183" cy="35858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১।একজন পূর্ণবয়স্ক মানুষের দৈনিক কতটুকু আমিষ প্রয়োজন?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1379" y="579637"/>
        <a:ext cx="3585875" cy="1738909"/>
      </dsp:txXfrm>
    </dsp:sp>
    <dsp:sp modelId="{C9445827-6B5B-41FD-907B-297BF1CF7031}">
      <dsp:nvSpPr>
        <dsp:cNvPr id="0" name=""/>
        <dsp:cNvSpPr/>
      </dsp:nvSpPr>
      <dsp:spPr>
        <a:xfrm rot="16200000">
          <a:off x="4200041" y="-343846"/>
          <a:ext cx="2898183" cy="35858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২।কোন কোন মাছে ভিটামিন এ পাওয়া যায়?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3856195" y="579637"/>
        <a:ext cx="3585875" cy="1738909"/>
      </dsp:txXfrm>
    </dsp:sp>
    <dsp:sp modelId="{C6558253-3F79-4CFE-994A-A4646791B2C6}">
      <dsp:nvSpPr>
        <dsp:cNvPr id="0" name=""/>
        <dsp:cNvSpPr/>
      </dsp:nvSpPr>
      <dsp:spPr>
        <a:xfrm rot="16200000">
          <a:off x="8054856" y="-343846"/>
          <a:ext cx="2898183" cy="35858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৩।রাতকানা রোগ হয় কোন ভিটামিনের অভাবে?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7711010" y="579637"/>
        <a:ext cx="3585875" cy="1738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21B40-A6EB-4769-9997-D87A9028C83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2C484-E0AF-434B-877E-1EE592B76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0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শিক্ষার্র্থীদের স্বাগতম জানাবেন  এবং</a:t>
            </a:r>
            <a:r>
              <a:rPr lang="bn-BD" baseline="0" dirty="0" smtClean="0"/>
              <a:t> ছবির পটভুমি জানতে চাইবেন</a:t>
            </a:r>
            <a:r>
              <a:rPr lang="bn-BD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2C484-E0AF-434B-877E-1EE592B76A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7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পরিচয় পর্ব শেষ করবেন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8/5/2016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করার পর প্রশ্ন করবেন খি দেখলাম,কি বুঝলাম?এধরনের নানা প্রশ্ন নিয়ে সময়ের দিকে লক্ষ্য রেখে মুক্ত আলোচনা করতে পারেন । শিক্ষক বলবেন আজ  আমরা </a:t>
            </a:r>
            <a:r>
              <a:rPr lang="bn-BD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পোনা মজুদ এবং মজুদ পরবর্তী পরিচর্চা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আলোচনা  করব। সবশেষে পাঠ ঘোষনা করবেন 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6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গুরুত্ব সহকারে আজকের শিখনফল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বুঝিয়ে বলবেন।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A44440-94A6-475F-A994-CD25027211F8}" type="datetime1">
              <a:rPr lang="en-US" smtClean="0"/>
              <a:t>8/5/2016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2C484-E0AF-434B-877E-1EE592B76A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99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ছাত্রদেরকে মাছ চাষে পুষ্টির  ভুমিকা লিখতে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2C484-E0AF-434B-877E-1EE592B76A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6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2C484-E0AF-434B-877E-1EE592B76A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8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ছাত্নদেরকে সুবিধামত দলে বিভক্ত করে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চাষযোগ্য মাছের অর্থনৈতিক গুরুত্ব লিপিবদ্ধ করতে বলবেন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2C484-E0AF-434B-877E-1EE592B76A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55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ছাত্রদেরকে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চাষে পুষ্টি ও অর্থনৈতিক </a:t>
            </a:r>
            <a:r>
              <a:rPr lang="bn-BD" sz="120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 </a:t>
            </a:r>
            <a:r>
              <a:rPr lang="bn-BD" sz="1200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লিখে  আনতে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2C484-E0AF-434B-877E-1EE592B76A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A2-B89D-4B57-A9CD-3BAA1EA545A1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CC6-7A74-420A-83A0-9E6AA474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4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A2-B89D-4B57-A9CD-3BAA1EA545A1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CC6-7A74-420A-83A0-9E6AA474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6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A2-B89D-4B57-A9CD-3BAA1EA545A1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CC6-7A74-420A-83A0-9E6AA474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9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A2-B89D-4B57-A9CD-3BAA1EA545A1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CC6-7A74-420A-83A0-9E6AA474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A2-B89D-4B57-A9CD-3BAA1EA545A1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CC6-7A74-420A-83A0-9E6AA474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4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A2-B89D-4B57-A9CD-3BAA1EA545A1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CC6-7A74-420A-83A0-9E6AA474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1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A2-B89D-4B57-A9CD-3BAA1EA545A1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CC6-7A74-420A-83A0-9E6AA474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0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A2-B89D-4B57-A9CD-3BAA1EA545A1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CC6-7A74-420A-83A0-9E6AA474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A2-B89D-4B57-A9CD-3BAA1EA545A1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CC6-7A74-420A-83A0-9E6AA474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8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A2-B89D-4B57-A9CD-3BAA1EA545A1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CC6-7A74-420A-83A0-9E6AA474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4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A2-B89D-4B57-A9CD-3BAA1EA545A1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5CC6-7A74-420A-83A0-9E6AA474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6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25BA2-B89D-4B57-A9CD-3BAA1EA545A1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05CC6-7A74-420A-83A0-9E6AA474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2097342" y="746303"/>
            <a:ext cx="7573568" cy="1490686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32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এই স্লাইডটি শুধুমাত্র শিক্ষকবৃন্দ তথা কন্টেন্ট </a:t>
            </a:r>
          </a:p>
          <a:p>
            <a:pPr algn="ctr"/>
            <a:r>
              <a:rPr lang="bn-BD" sz="432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ব্যবহারকারীর জন্য</a:t>
            </a:r>
            <a:endParaRPr lang="bn-BD" sz="432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85456" y="2880544"/>
            <a:ext cx="9197340" cy="27499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888" dirty="0">
                <a:ln w="1905"/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স্লাইড নোটের নির্দেশনাগুলো পড়ে নেবেন।।এছাড়াও শিক্ষক প্রয়োজনবোধে নিজস্ব কৌশল প্রয়োগ করতে পারবেন।</a:t>
            </a:r>
          </a:p>
        </p:txBody>
      </p:sp>
    </p:spTree>
    <p:extLst>
      <p:ext uri="{BB962C8B-B14F-4D97-AF65-F5344CB8AC3E}">
        <p14:creationId xmlns:p14="http://schemas.microsoft.com/office/powerpoint/2010/main" val="22751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862" y="5636302"/>
            <a:ext cx="872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 মাছ বাজারে বিক্রি করে নগদ অর্থ আয় করা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87" y="793612"/>
            <a:ext cx="5939026" cy="3988251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11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9168" y="5335776"/>
            <a:ext cx="1032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প্রতিদিনের খাবার তালিকায় আমিষের প্রধান উৎস হচ্ছে মাছ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67" y="678535"/>
            <a:ext cx="6019801" cy="45090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6039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5378707"/>
            <a:ext cx="5186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একটি সুস্বাদু ও পুষ্টিকর খাবার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375" y="5101709"/>
            <a:ext cx="4872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দৈহিক বৃদ্ধি ও রোগ প্রতিরোধের জন্য আমিষ দরকার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44" y="2910661"/>
            <a:ext cx="3515580" cy="21910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2" y="531773"/>
            <a:ext cx="3574832" cy="23788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37" y="1506353"/>
            <a:ext cx="4243388" cy="23465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51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58" y="4677041"/>
            <a:ext cx="613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পূর্ণবয়স্ক লোকের দৈনিক ৩৩-৬৬ গ্রাম আমিষ জাতীয় খাবারের প্রয়োজন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0" y="584785"/>
            <a:ext cx="5204256" cy="3604429"/>
          </a:xfrm>
          <a:prstGeom prst="rect">
            <a:avLst/>
          </a:prstGeom>
          <a:effectLst>
            <a:reflection blurRad="6350" stA="52000" endA="300" endPos="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959933" y="900668"/>
            <a:ext cx="307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৩৩-৬৬ গ্রাম আমিষ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3185" y="4400043"/>
            <a:ext cx="4949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চাষের মাধ্যমে উৎপাদন বাড়িয়ে প্রাণিজ আমিষের অভাব দূর করা সম্ভব।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62" y="584785"/>
            <a:ext cx="5318968" cy="36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325" y="5872163"/>
            <a:ext cx="540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তেল দেহের জন্য উপকারি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5100" y="5271998"/>
            <a:ext cx="4943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জাতের মলা, ঢেলা, কাচকি মাছে প্রচুর ভিটামিন এ পাওয়া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57388" y="1217186"/>
            <a:ext cx="1814514" cy="3629025"/>
            <a:chOff x="1343025" y="1614487"/>
            <a:chExt cx="1814514" cy="36290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3" r="28346"/>
            <a:stretch/>
          </p:blipFill>
          <p:spPr>
            <a:xfrm>
              <a:off x="1343025" y="1614487"/>
              <a:ext cx="1814514" cy="36290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00225" y="3983813"/>
              <a:ext cx="885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Fish Oil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9" y="664735"/>
            <a:ext cx="2200275" cy="2085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32" y="574674"/>
            <a:ext cx="2397438" cy="19978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78" y="2572539"/>
            <a:ext cx="3041919" cy="20279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46032" y="4737577"/>
            <a:ext cx="1059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ঢেলা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83675" y="2638800"/>
            <a:ext cx="1252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কাচকি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52889" y="2755287"/>
            <a:ext cx="872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মলা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5400675"/>
            <a:ext cx="551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‘এ’ রাতকানা রোগ দূর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4100" y="4615845"/>
            <a:ext cx="5381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কাঁটায় প্রচুর ক্যালসিয়াম ও ফসফরাস পাওয়া যায়, যা দেহের হাড় গঠনে সাহায্য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68" y="2909023"/>
            <a:ext cx="3109092" cy="1991589"/>
          </a:xfrm>
          <a:prstGeom prst="rect">
            <a:avLst/>
          </a:prstGeom>
          <a:effectLst>
            <a:reflection blurRad="6350" stA="52000" endA="300" endPos="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4" y="469548"/>
            <a:ext cx="3100931" cy="2067287"/>
          </a:xfrm>
          <a:prstGeom prst="rect">
            <a:avLst/>
          </a:prstGeom>
          <a:effectLst>
            <a:reflection blurRad="6350" stA="52000" endA="300" endPos="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59" y="2134413"/>
            <a:ext cx="3219450" cy="141922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469548"/>
            <a:ext cx="2686050" cy="17049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99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56458" y="473615"/>
            <a:ext cx="2479083" cy="9057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015" y="5577135"/>
            <a:ext cx="1065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পুষ্টির চাহিদা পূরণে মাছের গুরুত্ব সম্পর্কে পোস্টার পেপারে উপস্থাপন কর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28" y="1280850"/>
            <a:ext cx="5008635" cy="37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12988131"/>
              </p:ext>
            </p:extLst>
          </p:nvPr>
        </p:nvGraphicFramePr>
        <p:xfrm>
          <a:off x="519113" y="1046772"/>
          <a:ext cx="11229974" cy="50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4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8253C5-1CC3-42F5-8E6D-DA2ECF6CB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08253C5-1CC3-42F5-8E6D-DA2ECF6CB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08253C5-1CC3-42F5-8E6D-DA2ECF6CB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B41C96-D6A3-4168-844A-FAEE3E6D4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AB41C96-D6A3-4168-844A-FAEE3E6D4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AB41C96-D6A3-4168-844A-FAEE3E6D4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B97EB1-AE6C-401C-9360-B65DB769B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4EB97EB1-AE6C-401C-9360-B65DB769B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4EB97EB1-AE6C-401C-9360-B65DB769B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76FB77-1605-484A-BE9F-75C8A6A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F076FB77-1605-484A-BE9F-75C8A6A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F076FB77-1605-484A-BE9F-75C8A6A6C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7842B4-9B38-4EDB-81C8-AE24239BB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AB7842B4-9B38-4EDB-81C8-AE24239BB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AB7842B4-9B38-4EDB-81C8-AE24239BB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F14923-48E4-46D1-A53D-8CA1E055A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1BF14923-48E4-46D1-A53D-8CA1E055A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1BF14923-48E4-46D1-A53D-8CA1E055A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5ADBDE-32C7-49E1-8952-B6D62315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855ADBDE-32C7-49E1-8952-B6D62315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855ADBDE-32C7-49E1-8952-B6D62315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91010" y="648291"/>
            <a:ext cx="3609980" cy="932267"/>
            <a:chOff x="7405620" y="1914536"/>
            <a:chExt cx="3609980" cy="932267"/>
          </a:xfrm>
        </p:grpSpPr>
        <p:sp>
          <p:nvSpPr>
            <p:cNvPr id="3" name="Rounded Rectangle 2"/>
            <p:cNvSpPr/>
            <p:nvPr/>
          </p:nvSpPr>
          <p:spPr>
            <a:xfrm>
              <a:off x="7405620" y="1914536"/>
              <a:ext cx="3609980" cy="932267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hueOff val="0"/>
                    <a:satOff val="0"/>
                    <a:lumOff val="0"/>
                    <a:tint val="66000"/>
                    <a:satMod val="16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tint val="44500"/>
                    <a:satMod val="16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7451130" y="1960046"/>
              <a:ext cx="3518960" cy="84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জীবিকার উ</a:t>
              </a:r>
              <a:r>
                <a:rPr lang="en-US" sz="3600" kern="12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ৎ</a:t>
              </a:r>
              <a:r>
                <a:rPr lang="bn-BD" sz="3600" kern="12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endParaRPr lang="en-US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1220" y="5769179"/>
            <a:ext cx="1138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১৫ মিলিয়ন মানুষ মাছ থেকে বিভিন্নভাবে জীবিকা নির্বাহ করে থাকে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9" y="730185"/>
            <a:ext cx="2838450" cy="160972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24" y="1314450"/>
            <a:ext cx="2162175" cy="21145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00" y="1828800"/>
            <a:ext cx="2857500" cy="1600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76" y="1866900"/>
            <a:ext cx="2590800" cy="15621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62" y="3875227"/>
            <a:ext cx="2590800" cy="170221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7" y="2823322"/>
            <a:ext cx="2752725" cy="16573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52" y="3920737"/>
            <a:ext cx="2237628" cy="165670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246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4044" y="5748260"/>
            <a:ext cx="844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চাষ, মাছ ধরা ও বিক্রয়ের মাধ্যমে জীবিকা নির্বাহ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81" y="575132"/>
            <a:ext cx="3969588" cy="2665708"/>
          </a:xfrm>
          <a:prstGeom prst="rect">
            <a:avLst/>
          </a:prstGeom>
          <a:effectLst>
            <a:reflection blurRad="6350" stA="52000" endA="300" endPos="0" dir="5400000" sy="-100000" algn="bl" rotWithShape="0"/>
          </a:effectLst>
        </p:spPr>
      </p:pic>
      <p:pic>
        <p:nvPicPr>
          <p:cNvPr id="2050" name="Picture 2" descr="Image result for bangladesh fish p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2" y="575132"/>
            <a:ext cx="4233545" cy="26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95" y="2862228"/>
            <a:ext cx="4090341" cy="27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53" y="1733533"/>
            <a:ext cx="6881445" cy="4034221"/>
          </a:xfrm>
          <a:prstGeom prst="rect">
            <a:avLst/>
          </a:prstGeom>
          <a:ln cap="rnd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51" y="2434004"/>
            <a:ext cx="2305050" cy="333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907" y="382137"/>
            <a:ext cx="4244454" cy="1095520"/>
          </a:xfrm>
          <a:prstGeom prst="wave">
            <a:avLst/>
          </a:prstGeo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5157788"/>
            <a:ext cx="5500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বৃধ্ধির ফলে আমাদের দেশে কাজের সুযোগ কমে যাচ্ছে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3637" y="5157787"/>
            <a:ext cx="520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চাষের মাধ্যমে কাজের সুযোগ সৃষ্টি করা সম্ভব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3"/>
          <a:stretch/>
        </p:blipFill>
        <p:spPr>
          <a:xfrm>
            <a:off x="6406313" y="1018541"/>
            <a:ext cx="5162550" cy="3565291"/>
          </a:xfrm>
          <a:prstGeom prst="rect">
            <a:avLst/>
          </a:prstGeom>
          <a:effectLst>
            <a:reflection blurRad="6350" stA="52000" endA="300" endPos="13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2" y="1018541"/>
            <a:ext cx="5720796" cy="35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91009" y="415550"/>
            <a:ext cx="3609980" cy="932267"/>
            <a:chOff x="3809996" y="3705479"/>
            <a:chExt cx="3609980" cy="932267"/>
          </a:xfrm>
        </p:grpSpPr>
        <p:sp>
          <p:nvSpPr>
            <p:cNvPr id="3" name="Rounded Rectangle 2"/>
            <p:cNvSpPr/>
            <p:nvPr/>
          </p:nvSpPr>
          <p:spPr>
            <a:xfrm>
              <a:off x="3809996" y="3705479"/>
              <a:ext cx="3609980" cy="932267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hueOff val="0"/>
                    <a:satOff val="0"/>
                    <a:lumOff val="0"/>
                    <a:tint val="66000"/>
                    <a:satMod val="16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tint val="44500"/>
                    <a:satMod val="16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3855506" y="3750989"/>
              <a:ext cx="3518960" cy="84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বৈদেশিক মুদ্রা আয়</a:t>
              </a:r>
              <a:endParaRPr lang="en-US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42925" y="5781005"/>
            <a:ext cx="555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মৎস সম্পদ রপ্তানির  ৮৬ ভাগ আসে চিংড়ি থেকে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3662" y="5781005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চাষ বৃদ্ধি করে এ আয় আরো বাড়ানো সম্ভব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r="10666"/>
          <a:stretch/>
        </p:blipFill>
        <p:spPr>
          <a:xfrm>
            <a:off x="842175" y="1959844"/>
            <a:ext cx="4925106" cy="344757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reflection blurRad="6350" stA="52000" endA="300" endPos="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46" y="415550"/>
            <a:ext cx="1255951" cy="1172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6" y="1959843"/>
            <a:ext cx="5314364" cy="34475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06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10072" y="462553"/>
            <a:ext cx="3609980" cy="932267"/>
            <a:chOff x="185813" y="1928807"/>
            <a:chExt cx="3609980" cy="932267"/>
          </a:xfrm>
        </p:grpSpPr>
        <p:sp>
          <p:nvSpPr>
            <p:cNvPr id="3" name="Rounded Rectangle 2"/>
            <p:cNvSpPr/>
            <p:nvPr/>
          </p:nvSpPr>
          <p:spPr>
            <a:xfrm>
              <a:off x="185813" y="1928807"/>
              <a:ext cx="3609980" cy="932267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hueOff val="0"/>
                    <a:satOff val="0"/>
                    <a:lumOff val="0"/>
                    <a:tint val="66000"/>
                    <a:satMod val="16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tint val="44500"/>
                    <a:satMod val="16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231323" y="1974317"/>
              <a:ext cx="3518960" cy="84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আর্থ-সামাজিক উন্নয়ন</a:t>
              </a:r>
              <a:endParaRPr lang="en-US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47712" y="4966766"/>
            <a:ext cx="5386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পতিত পুকুর, ডোবা এ নালা রয়েছে , যেখানে মাছ চাষ করা হয় 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62" y="4686300"/>
            <a:ext cx="5429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জলাশয়ে মাছ চাষ করে গরিব ও স্বল্প আয়ের লোকদের আর্থিক অবস্থার উন্নতি ঘটানো সম্ভব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4" y="1675287"/>
            <a:ext cx="4358903" cy="2682402"/>
          </a:xfrm>
          <a:prstGeom prst="rect">
            <a:avLst/>
          </a:prstGeom>
          <a:effectLst>
            <a:reflection blurRad="6350" stA="52000" endA="300" endPos="18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45" y="1675286"/>
            <a:ext cx="4005724" cy="301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0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458" y="473615"/>
            <a:ext cx="2479083" cy="905736"/>
          </a:xfrm>
        </p:spPr>
        <p:txBody>
          <a:bodyPr>
            <a:norm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7153" y="5610386"/>
            <a:ext cx="798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চাষযোগ্য মাছের অর্থনৈতিক গুরুত্ব লিপিবদ্ধ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45" y="1553148"/>
            <a:ext cx="4668945" cy="34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595" y="358412"/>
            <a:ext cx="1795818" cy="941638"/>
          </a:xfrm>
        </p:spPr>
        <p:txBody>
          <a:bodyPr>
            <a:norm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94" y="550262"/>
            <a:ext cx="3705945" cy="2659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4" y="873918"/>
            <a:ext cx="4112605" cy="244495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64363308"/>
              </p:ext>
            </p:extLst>
          </p:nvPr>
        </p:nvGraphicFramePr>
        <p:xfrm>
          <a:off x="455365" y="3626603"/>
          <a:ext cx="11298265" cy="289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79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781" y="668908"/>
            <a:ext cx="2742437" cy="911919"/>
          </a:xfrm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14" y="1751309"/>
            <a:ext cx="4465572" cy="2944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7492" y="5526308"/>
            <a:ext cx="791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চাষে পুষ্টি ও অর্থনৈতিক গুরুত্ব বর্ণনা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3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528" y="309966"/>
            <a:ext cx="2404943" cy="863741"/>
          </a:xfrm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75" y="1039907"/>
            <a:ext cx="6422526" cy="4646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71" y="3268060"/>
            <a:ext cx="2076835" cy="13647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05912" y="5796366"/>
            <a:ext cx="970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সুস্থ্য থাক সুন্দর থাক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46127" y="3028692"/>
            <a:ext cx="5141774" cy="348272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মো:শামীম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শিক্ষা)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আহমাদ আলী আলিয়া কামিল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মাদরাসা,সিরাজগঞ্জ।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মোবাইল:০১৯২০৫৬৬৪১৩   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</a:t>
            </a:r>
          </a:p>
          <a:p>
            <a:pPr marL="0" indent="0" algn="ctr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shameemjamuna60@gmail.com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12" y="1369573"/>
            <a:ext cx="1334690" cy="156416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2" name="Rounded Rectangle 1"/>
          <p:cNvSpPr/>
          <p:nvPr/>
        </p:nvSpPr>
        <p:spPr>
          <a:xfrm>
            <a:off x="7012428" y="3903937"/>
            <a:ext cx="4531370" cy="255389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:	কৃষিশিক্ষা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অধ্যায়: কৃষিজ উৎপাদন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পাঠ: 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8335137" y="425314"/>
            <a:ext cx="2319544" cy="783193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36113" y="426479"/>
            <a:ext cx="2761802" cy="783193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108922" y="1717045"/>
            <a:ext cx="405528" cy="4590765"/>
            <a:chOff x="5891950" y="1717045"/>
            <a:chExt cx="405528" cy="459076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096000" y="1717045"/>
              <a:ext cx="0" cy="45907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297478" y="2216127"/>
              <a:ext cx="0" cy="35182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91950" y="2198049"/>
              <a:ext cx="0" cy="35182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02" y="1353445"/>
            <a:ext cx="1915814" cy="24281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06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39">
        <p14:doors dir="vert"/>
      </p:transition>
    </mc:Choice>
    <mc:Fallback xmlns="">
      <p:transition spd="slow" advTm="50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06" y="1296566"/>
            <a:ext cx="4994624" cy="2832522"/>
          </a:xfrm>
          <a:prstGeom prst="rect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55" y="439210"/>
            <a:ext cx="5013675" cy="667835"/>
          </a:xfr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দিয়ে দেখি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83" y="3548061"/>
            <a:ext cx="3954520" cy="2681290"/>
          </a:xfrm>
          <a:prstGeom prst="rect">
            <a:avLst/>
          </a:prstGeom>
          <a:effectLst>
            <a:innerShdw blurRad="114300">
              <a:prstClr val="black"/>
            </a:innerShdw>
            <a:reflection blurRad="6350" stA="52000" endA="300" endPos="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02" y="3548061"/>
            <a:ext cx="4428073" cy="2681290"/>
          </a:xfrm>
          <a:prstGeom prst="rect">
            <a:avLst/>
          </a:prstGeom>
          <a:effectLst>
            <a:innerShdw blurRad="114300">
              <a:prstClr val="black"/>
            </a:innerShdw>
            <a:reflection blurRad="6350" stA="52000" endA="30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73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28" y="2400300"/>
            <a:ext cx="6302544" cy="3900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Horizontal Scroll 5"/>
          <p:cNvSpPr/>
          <p:nvPr/>
        </p:nvSpPr>
        <p:spPr>
          <a:xfrm>
            <a:off x="3714750" y="371475"/>
            <a:ext cx="4429125" cy="117157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57918" y="1543050"/>
            <a:ext cx="8271982" cy="69094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চাষযোগ্য মাছের পুষ্টি ও অর্থনৈতিক গুরুত্ব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604">
        <p14:doors dir="vert"/>
      </p:transition>
    </mc:Choice>
    <mc:Fallback xmlns="">
      <p:transition spd="slow" advTm="2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686046" y="447972"/>
            <a:ext cx="3221688" cy="1402247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 w="76200"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9728" tIns="54864" rIns="109728" bIns="54864">
            <a:spAutoFit/>
          </a:bodyPr>
          <a:lstStyle/>
          <a:p>
            <a:pPr algn="ctr"/>
            <a:r>
              <a:rPr lang="bn-BD" sz="576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" name="Rectangle 1"/>
          <p:cNvSpPr/>
          <p:nvPr/>
        </p:nvSpPr>
        <p:spPr>
          <a:xfrm>
            <a:off x="553183" y="1542383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71637" y="1850219"/>
            <a:ext cx="9472612" cy="3078968"/>
          </a:xfrm>
          <a:prstGeom prst="rect">
            <a:avLst/>
          </a:prstGeom>
        </p:spPr>
        <p:txBody>
          <a:bodyPr/>
          <a:lstStyle/>
          <a:p>
            <a:pPr lvl="0" rtl="0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2358337"/>
              </p:ext>
            </p:extLst>
          </p:nvPr>
        </p:nvGraphicFramePr>
        <p:xfrm>
          <a:off x="553183" y="447972"/>
          <a:ext cx="10989243" cy="5938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58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649B51-2B7C-46F9-B879-80404B525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5649B51-2B7C-46F9-B879-80404B525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5649B51-2B7C-46F9-B879-80404B525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5649B51-2B7C-46F9-B879-80404B525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2ECFCA-C75E-4777-8F59-7BB148803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52ECFCA-C75E-4777-8F59-7BB148803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52ECFCA-C75E-4777-8F59-7BB148803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52ECFCA-C75E-4777-8F59-7BB148803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C80A4A-6B89-45EF-A21E-F3BD311D2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4C80A4A-6B89-45EF-A21E-F3BD311D2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4C80A4A-6B89-45EF-A21E-F3BD311D2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4C80A4A-6B89-45EF-A21E-F3BD311D2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4443AA-121B-455A-88DD-EAB49F900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A4443AA-121B-455A-88DD-EAB49F900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CA4443AA-121B-455A-88DD-EAB49F900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CA4443AA-121B-455A-88DD-EAB49F900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249FA-D63B-43F5-91DC-E1A30172D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916249FA-D63B-43F5-91DC-E1A30172D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16249FA-D63B-43F5-91DC-E1A30172D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916249FA-D63B-43F5-91DC-E1A30172D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799663" y="424716"/>
            <a:ext cx="6928954" cy="1283910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চাষযোগ্য মাছের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 ?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0728" y="5411451"/>
            <a:ext cx="702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চাষ করে আর্থিকভাবে লাভবান হতে পারি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97" y="1834389"/>
            <a:ext cx="5349537" cy="325058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156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9272" y="5223194"/>
            <a:ext cx="3582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সকলের নিকট প্রিয়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0643" y="4946196"/>
            <a:ext cx="5201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খাবারের সাথে সকলের দৈনিক মাছ খাওয়া উচিত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2" y="644577"/>
            <a:ext cx="4963135" cy="3717561"/>
          </a:xfrm>
          <a:prstGeom prst="rect">
            <a:avLst/>
          </a:prstGeom>
          <a:effectLst>
            <a:innerShdw blurRad="114300">
              <a:prstClr val="black"/>
            </a:innerShdw>
            <a:reflection blurRad="6350" stA="52000" endA="300" endPos="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93" y="644577"/>
            <a:ext cx="5157543" cy="3863179"/>
          </a:xfrm>
          <a:prstGeom prst="rect">
            <a:avLst/>
          </a:prstGeom>
          <a:effectLst>
            <a:innerShdw blurRad="114300">
              <a:prstClr val="black"/>
            </a:innerShdw>
            <a:reflection blurRad="6350" stA="52000" endA="30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15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616" y="5058860"/>
            <a:ext cx="5511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বর্তমান উৎপাদন আমাদের চাহিদার তুলনায় অনেক কম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0820" y="4781862"/>
            <a:ext cx="5351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নিজেদের জলাশয়ে মাছ চাষ করে পরিবারের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 পূরণ  করতে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62" y="531811"/>
            <a:ext cx="4752975" cy="356014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643904"/>
            <a:ext cx="5238750" cy="3448050"/>
          </a:xfrm>
          <a:prstGeom prst="rect">
            <a:avLst/>
          </a:prstGeom>
          <a:effectLst>
            <a:reflection blurRad="6350" stA="50000" endA="300" endPos="3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584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531</Words>
  <Application>Microsoft Office PowerPoint</Application>
  <PresentationFormat>Widescreen</PresentationFormat>
  <Paragraphs>90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স্বাগতম</vt:lpstr>
      <vt:lpstr>PowerPoint Presentation</vt:lpstr>
      <vt:lpstr>ছবিগুলো মনোযোগ দিয়ে দেখি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ধন্যবাদ</vt:lpstr>
    </vt:vector>
  </TitlesOfParts>
  <Company>sdsafdsa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Teacher</cp:lastModifiedBy>
  <cp:revision>160</cp:revision>
  <dcterms:created xsi:type="dcterms:W3CDTF">2015-05-21T19:47:10Z</dcterms:created>
  <dcterms:modified xsi:type="dcterms:W3CDTF">2016-08-06T06:56:47Z</dcterms:modified>
</cp:coreProperties>
</file>